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DM Sans Bold" panose="020B0604020202020204" charset="0"/>
      <p:regular r:id="rId12"/>
    </p:embeddedFont>
    <p:embeddedFont>
      <p:font typeface="Inter Medium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1" d="100"/>
          <a:sy n="101" d="100"/>
        </p:scale>
        <p:origin x="654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05.05.2025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7" name="Group 7"/>
          <p:cNvGrpSpPr/>
          <p:nvPr/>
        </p:nvGrpSpPr>
        <p:grpSpPr>
          <a:xfrm>
            <a:off x="7850237" y="2546598"/>
            <a:ext cx="9445526" cy="1771947"/>
            <a:chOff x="0" y="0"/>
            <a:chExt cx="12594035" cy="23625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2594035" cy="23816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Insider Data Breach: A Forensic Investigation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850237" y="5516315"/>
            <a:ext cx="9445526" cy="453629"/>
            <a:chOff x="0" y="0"/>
            <a:chExt cx="12594035" cy="60483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725"/>
              <a:ext cx="12594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Presented by: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850237" y="6288881"/>
            <a:ext cx="9445526" cy="1451372"/>
            <a:chOff x="0" y="0"/>
            <a:chExt cx="12594035" cy="193516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594035" cy="1935163"/>
            </a:xfrm>
            <a:custGeom>
              <a:avLst/>
              <a:gdLst/>
              <a:ahLst/>
              <a:cxnLst/>
              <a:rect l="l" t="t" r="r" b="b"/>
              <a:pathLst>
                <a:path w="12594035" h="1935163">
                  <a:moveTo>
                    <a:pt x="0" y="0"/>
                  </a:moveTo>
                  <a:lnTo>
                    <a:pt x="12594035" y="0"/>
                  </a:lnTo>
                  <a:lnTo>
                    <a:pt x="12594035" y="1935163"/>
                  </a:lnTo>
                  <a:lnTo>
                    <a:pt x="0" y="19351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12594035" cy="20113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Umar Tariq 2022604</a:t>
              </a:r>
            </a:p>
            <a:p>
              <a:pPr algn="l">
                <a:lnSpc>
                  <a:spcPts val="2812"/>
                </a:lnSpc>
              </a:pPr>
              <a:r>
                <a:rPr lang="en-US" sz="1750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M Zeeshan 2022644</a:t>
              </a:r>
            </a:p>
            <a:p>
              <a:pPr algn="l">
                <a:lnSpc>
                  <a:spcPts val="2812"/>
                </a:lnSpc>
              </a:pPr>
              <a:r>
                <a:rPr lang="en-US" sz="1750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Abdur Rehman 2022299 </a:t>
              </a:r>
            </a:p>
            <a:p>
              <a:pPr algn="l">
                <a:lnSpc>
                  <a:spcPts val="2812"/>
                </a:lnSpc>
              </a:pPr>
              <a:r>
                <a:rPr lang="en-US" sz="1750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Ahmad Amjad 2022063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8" name="Group 8"/>
          <p:cNvGrpSpPr/>
          <p:nvPr/>
        </p:nvGrpSpPr>
        <p:grpSpPr>
          <a:xfrm>
            <a:off x="992238" y="1440359"/>
            <a:ext cx="9445526" cy="1771947"/>
            <a:chOff x="0" y="0"/>
            <a:chExt cx="12594035" cy="236259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12594035" cy="23816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Problem Statement and Objectives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3637509"/>
            <a:ext cx="9445526" cy="1633686"/>
            <a:chOff x="0" y="0"/>
            <a:chExt cx="12594035" cy="217824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593955" cy="2178177"/>
            </a:xfrm>
            <a:custGeom>
              <a:avLst/>
              <a:gdLst/>
              <a:ahLst/>
              <a:cxnLst/>
              <a:rect l="l" t="t" r="r" b="b"/>
              <a:pathLst>
                <a:path w="12593955" h="217817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2121535"/>
                  </a:lnTo>
                  <a:cubicBezTo>
                    <a:pt x="12593955" y="2152904"/>
                    <a:pt x="12568555" y="2178177"/>
                    <a:pt x="12537313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75755" y="3921026"/>
            <a:ext cx="3544044" cy="442912"/>
            <a:chOff x="0" y="0"/>
            <a:chExt cx="4725392" cy="5905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Problem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75755" y="4534049"/>
            <a:ext cx="8878491" cy="453629"/>
            <a:chOff x="0" y="0"/>
            <a:chExt cx="11837988" cy="60483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837988" cy="604838"/>
            </a:xfrm>
            <a:custGeom>
              <a:avLst/>
              <a:gdLst/>
              <a:ahLst/>
              <a:cxnLst/>
              <a:rect l="l" t="t" r="r" b="b"/>
              <a:pathLst>
                <a:path w="11837988" h="604838">
                  <a:moveTo>
                    <a:pt x="0" y="0"/>
                  </a:moveTo>
                  <a:lnTo>
                    <a:pt x="11837988" y="0"/>
                  </a:lnTo>
                  <a:lnTo>
                    <a:pt x="118379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85725"/>
              <a:ext cx="1183798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Insider threat via Dow (Formbook) malware caused data breach.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92238" y="5554712"/>
            <a:ext cx="9445526" cy="3291929"/>
            <a:chOff x="0" y="0"/>
            <a:chExt cx="12594035" cy="438923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594082" cy="4389247"/>
            </a:xfrm>
            <a:custGeom>
              <a:avLst/>
              <a:gdLst/>
              <a:ahLst/>
              <a:cxnLst/>
              <a:rect l="l" t="t" r="r" b="b"/>
              <a:pathLst>
                <a:path w="12594082" h="4389247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25400"/>
                    <a:pt x="12594082" y="56769"/>
                  </a:cubicBezTo>
                  <a:lnTo>
                    <a:pt x="12594082" y="4332478"/>
                  </a:lnTo>
                  <a:cubicBezTo>
                    <a:pt x="12594082" y="4363847"/>
                    <a:pt x="12568682" y="4389247"/>
                    <a:pt x="12537313" y="4389247"/>
                  </a:cubicBezTo>
                  <a:lnTo>
                    <a:pt x="56769" y="4389247"/>
                  </a:lnTo>
                  <a:cubicBezTo>
                    <a:pt x="25400" y="4389247"/>
                    <a:pt x="0" y="4363847"/>
                    <a:pt x="0" y="4332478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75755" y="5838230"/>
            <a:ext cx="3544044" cy="442912"/>
            <a:chOff x="0" y="0"/>
            <a:chExt cx="4725392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Objectives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75755" y="6451252"/>
            <a:ext cx="8878491" cy="453629"/>
            <a:chOff x="0" y="0"/>
            <a:chExt cx="11837988" cy="60483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1837988" cy="604838"/>
            </a:xfrm>
            <a:custGeom>
              <a:avLst/>
              <a:gdLst/>
              <a:ahLst/>
              <a:cxnLst/>
              <a:rect l="l" t="t" r="r" b="b"/>
              <a:pathLst>
                <a:path w="11837988" h="604838">
                  <a:moveTo>
                    <a:pt x="0" y="0"/>
                  </a:moveTo>
                  <a:lnTo>
                    <a:pt x="11837988" y="0"/>
                  </a:lnTo>
                  <a:lnTo>
                    <a:pt x="118379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85725"/>
              <a:ext cx="1183798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Collect and secure digital evidence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275755" y="7004000"/>
            <a:ext cx="8878491" cy="453629"/>
            <a:chOff x="0" y="0"/>
            <a:chExt cx="11837988" cy="60483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1837988" cy="604838"/>
            </a:xfrm>
            <a:custGeom>
              <a:avLst/>
              <a:gdLst/>
              <a:ahLst/>
              <a:cxnLst/>
              <a:rect l="l" t="t" r="r" b="b"/>
              <a:pathLst>
                <a:path w="11837988" h="604838">
                  <a:moveTo>
                    <a:pt x="0" y="0"/>
                  </a:moveTo>
                  <a:lnTo>
                    <a:pt x="11837988" y="0"/>
                  </a:lnTo>
                  <a:lnTo>
                    <a:pt x="118379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85725"/>
              <a:ext cx="1183798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Perform advanced forensic analysis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75755" y="7556747"/>
            <a:ext cx="8878491" cy="453629"/>
            <a:chOff x="0" y="0"/>
            <a:chExt cx="11837988" cy="60483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1837988" cy="604838"/>
            </a:xfrm>
            <a:custGeom>
              <a:avLst/>
              <a:gdLst/>
              <a:ahLst/>
              <a:cxnLst/>
              <a:rect l="l" t="t" r="r" b="b"/>
              <a:pathLst>
                <a:path w="11837988" h="604838">
                  <a:moveTo>
                    <a:pt x="0" y="0"/>
                  </a:moveTo>
                  <a:lnTo>
                    <a:pt x="11837988" y="0"/>
                  </a:lnTo>
                  <a:lnTo>
                    <a:pt x="118379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85725"/>
              <a:ext cx="1183798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Detect keylogger and malware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75755" y="8109496"/>
            <a:ext cx="8878491" cy="453629"/>
            <a:chOff x="0" y="0"/>
            <a:chExt cx="11837988" cy="604838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1837988" cy="604838"/>
            </a:xfrm>
            <a:custGeom>
              <a:avLst/>
              <a:gdLst/>
              <a:ahLst/>
              <a:cxnLst/>
              <a:rect l="l" t="t" r="r" b="b"/>
              <a:pathLst>
                <a:path w="11837988" h="604838">
                  <a:moveTo>
                    <a:pt x="0" y="0"/>
                  </a:moveTo>
                  <a:lnTo>
                    <a:pt x="11837988" y="0"/>
                  </a:lnTo>
                  <a:lnTo>
                    <a:pt x="118379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85725"/>
              <a:ext cx="1183798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Develop forensic report and recommendations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92238" y="3401765"/>
            <a:ext cx="12989421" cy="885974"/>
            <a:chOff x="0" y="0"/>
            <a:chExt cx="17319228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319228" cy="1181298"/>
            </a:xfrm>
            <a:custGeom>
              <a:avLst/>
              <a:gdLst/>
              <a:ahLst/>
              <a:cxnLst/>
              <a:rect l="l" t="t" r="r" b="b"/>
              <a:pathLst>
                <a:path w="17319228" h="1181298">
                  <a:moveTo>
                    <a:pt x="0" y="0"/>
                  </a:moveTo>
                  <a:lnTo>
                    <a:pt x="17319228" y="0"/>
                  </a:lnTo>
                  <a:lnTo>
                    <a:pt x="17319228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17319228" cy="12003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Demonstration of the Working System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4996458"/>
            <a:ext cx="3544044" cy="442912"/>
            <a:chOff x="0" y="0"/>
            <a:chExt cx="4725392" cy="5905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Evidence Collection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38" y="5722888"/>
            <a:ext cx="7805886" cy="907256"/>
            <a:chOff x="0" y="0"/>
            <a:chExt cx="10407848" cy="12096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407848" cy="1209675"/>
            </a:xfrm>
            <a:custGeom>
              <a:avLst/>
              <a:gdLst/>
              <a:ahLst/>
              <a:cxnLst/>
              <a:rect l="l" t="t" r="r" b="b"/>
              <a:pathLst>
                <a:path w="10407848" h="1209675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Disk imaging, memory dumps, and network logs acquired.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99401" y="4996458"/>
            <a:ext cx="3544044" cy="442912"/>
            <a:chOff x="0" y="0"/>
            <a:chExt cx="4725392" cy="5905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Malware Detection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99401" y="5722888"/>
            <a:ext cx="7805886" cy="453629"/>
            <a:chOff x="0" y="0"/>
            <a:chExt cx="10407848" cy="60483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Dow.exe process found running stealthily in memory.</a:t>
              </a:r>
            </a:p>
          </p:txBody>
        </p:sp>
      </p:grpSp>
      <p:sp>
        <p:nvSpPr>
          <p:cNvPr id="21" name="Freeform 21"/>
          <p:cNvSpPr/>
          <p:nvPr/>
        </p:nvSpPr>
        <p:spPr>
          <a:xfrm>
            <a:off x="4665043" y="0"/>
            <a:ext cx="8089406" cy="10588228"/>
          </a:xfrm>
          <a:custGeom>
            <a:avLst/>
            <a:gdLst/>
            <a:ahLst/>
            <a:cxnLst/>
            <a:rect l="l" t="t" r="r" b="b"/>
            <a:pathLst>
              <a:path w="8089406" h="10588228">
                <a:moveTo>
                  <a:pt x="0" y="0"/>
                </a:moveTo>
                <a:lnTo>
                  <a:pt x="8089406" y="0"/>
                </a:lnTo>
                <a:lnTo>
                  <a:pt x="8089406" y="10588228"/>
                </a:lnTo>
                <a:lnTo>
                  <a:pt x="0" y="105882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8" name="Group 8"/>
          <p:cNvGrpSpPr/>
          <p:nvPr/>
        </p:nvGrpSpPr>
        <p:grpSpPr>
          <a:xfrm>
            <a:off x="992238" y="2138511"/>
            <a:ext cx="7088237" cy="885974"/>
            <a:chOff x="0" y="0"/>
            <a:chExt cx="9450983" cy="11812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Implementation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3449688"/>
            <a:ext cx="637878" cy="637878"/>
            <a:chOff x="0" y="0"/>
            <a:chExt cx="850503" cy="85050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98575" y="3502819"/>
            <a:ext cx="425202" cy="531614"/>
            <a:chOff x="0" y="0"/>
            <a:chExt cx="566937" cy="70881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57150"/>
              <a:ext cx="566937" cy="6516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1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913632" y="3547021"/>
            <a:ext cx="3624263" cy="885825"/>
            <a:chOff x="0" y="0"/>
            <a:chExt cx="4832350" cy="11811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832350" cy="1181100"/>
            </a:xfrm>
            <a:custGeom>
              <a:avLst/>
              <a:gdLst/>
              <a:ahLst/>
              <a:cxnLst/>
              <a:rect l="l" t="t" r="r" b="b"/>
              <a:pathLst>
                <a:path w="4832350" h="1181100">
                  <a:moveTo>
                    <a:pt x="0" y="0"/>
                  </a:moveTo>
                  <a:lnTo>
                    <a:pt x="4832350" y="0"/>
                  </a:lnTo>
                  <a:lnTo>
                    <a:pt x="48323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9525"/>
              <a:ext cx="4832350" cy="11906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Disk Imaging &amp; File Recovery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913632" y="4602956"/>
            <a:ext cx="3624263" cy="1360885"/>
            <a:chOff x="0" y="0"/>
            <a:chExt cx="4832350" cy="181451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832350" cy="1814513"/>
            </a:xfrm>
            <a:custGeom>
              <a:avLst/>
              <a:gdLst/>
              <a:ahLst/>
              <a:cxnLst/>
              <a:rect l="l" t="t" r="r" b="b"/>
              <a:pathLst>
                <a:path w="4832350" h="1814513">
                  <a:moveTo>
                    <a:pt x="0" y="0"/>
                  </a:moveTo>
                  <a:lnTo>
                    <a:pt x="4832350" y="0"/>
                  </a:lnTo>
                  <a:lnTo>
                    <a:pt x="483235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85725"/>
              <a:ext cx="4832350" cy="19002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Recovered deleted client files indicating data exfiltration.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5892254" y="3449688"/>
            <a:ext cx="637878" cy="637878"/>
            <a:chOff x="0" y="0"/>
            <a:chExt cx="850503" cy="85050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998592" y="3502819"/>
            <a:ext cx="425203" cy="531614"/>
            <a:chOff x="0" y="0"/>
            <a:chExt cx="566937" cy="70881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57150"/>
              <a:ext cx="566937" cy="6516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2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6813649" y="3547021"/>
            <a:ext cx="3544044" cy="442912"/>
            <a:chOff x="0" y="0"/>
            <a:chExt cx="4725392" cy="59055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Memory Analysis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6813649" y="4160044"/>
            <a:ext cx="3624262" cy="1360885"/>
            <a:chOff x="0" y="0"/>
            <a:chExt cx="4832350" cy="181451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832350" cy="1814513"/>
            </a:xfrm>
            <a:custGeom>
              <a:avLst/>
              <a:gdLst/>
              <a:ahLst/>
              <a:cxnLst/>
              <a:rect l="l" t="t" r="r" b="b"/>
              <a:pathLst>
                <a:path w="4832350" h="1814513">
                  <a:moveTo>
                    <a:pt x="0" y="0"/>
                  </a:moveTo>
                  <a:lnTo>
                    <a:pt x="4832350" y="0"/>
                  </a:lnTo>
                  <a:lnTo>
                    <a:pt x="483235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85725"/>
              <a:ext cx="4832350" cy="19002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Used Volatility Framework to detect injected malware processes.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92238" y="6530876"/>
            <a:ext cx="637878" cy="637878"/>
            <a:chOff x="0" y="0"/>
            <a:chExt cx="850503" cy="85050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098575" y="6584007"/>
            <a:ext cx="425202" cy="531614"/>
            <a:chOff x="0" y="0"/>
            <a:chExt cx="566937" cy="70881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57150"/>
              <a:ext cx="566937" cy="6516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3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913632" y="6628210"/>
            <a:ext cx="3544044" cy="442912"/>
            <a:chOff x="0" y="0"/>
            <a:chExt cx="4725392" cy="59055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Network Analysis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913632" y="7241232"/>
            <a:ext cx="8524131" cy="907256"/>
            <a:chOff x="0" y="0"/>
            <a:chExt cx="11365508" cy="1209675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1365509" cy="1209675"/>
            </a:xfrm>
            <a:custGeom>
              <a:avLst/>
              <a:gdLst/>
              <a:ahLst/>
              <a:cxnLst/>
              <a:rect l="l" t="t" r="r" b="b"/>
              <a:pathLst>
                <a:path w="11365509" h="1209675">
                  <a:moveTo>
                    <a:pt x="0" y="0"/>
                  </a:moveTo>
                  <a:lnTo>
                    <a:pt x="11365509" y="0"/>
                  </a:lnTo>
                  <a:lnTo>
                    <a:pt x="11365509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85725"/>
              <a:ext cx="11365508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Captured HTTP traffic showing malware download and C2 communication.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6" name="Freeform 6"/>
          <p:cNvSpPr/>
          <p:nvPr/>
        </p:nvSpPr>
        <p:spPr>
          <a:xfrm>
            <a:off x="4665043" y="0"/>
            <a:ext cx="8089406" cy="10588228"/>
          </a:xfrm>
          <a:custGeom>
            <a:avLst/>
            <a:gdLst/>
            <a:ahLst/>
            <a:cxnLst/>
            <a:rect l="l" t="t" r="r" b="b"/>
            <a:pathLst>
              <a:path w="8089406" h="10588228">
                <a:moveTo>
                  <a:pt x="0" y="0"/>
                </a:moveTo>
                <a:lnTo>
                  <a:pt x="8089406" y="0"/>
                </a:lnTo>
                <a:lnTo>
                  <a:pt x="8089406" y="10588228"/>
                </a:lnTo>
                <a:lnTo>
                  <a:pt x="0" y="105882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7" name="Group 7"/>
          <p:cNvGrpSpPr/>
          <p:nvPr/>
        </p:nvGrpSpPr>
        <p:grpSpPr>
          <a:xfrm>
            <a:off x="992238" y="3628579"/>
            <a:ext cx="7088237" cy="885974"/>
            <a:chOff x="0" y="0"/>
            <a:chExt cx="9450983" cy="11812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Challenges Faced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5223271"/>
            <a:ext cx="3544044" cy="442912"/>
            <a:chOff x="0" y="0"/>
            <a:chExt cx="4725392" cy="5905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Stealth Malware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92238" y="5949702"/>
            <a:ext cx="7805886" cy="453629"/>
            <a:chOff x="0" y="0"/>
            <a:chExt cx="10407848" cy="6048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Fileless malware operating entirely in memory.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499401" y="5223271"/>
            <a:ext cx="3544044" cy="442912"/>
            <a:chOff x="0" y="0"/>
            <a:chExt cx="4725392" cy="5905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Encrypted Traffic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499401" y="5949702"/>
            <a:ext cx="7805886" cy="453629"/>
            <a:chOff x="0" y="0"/>
            <a:chExt cx="10407848" cy="60483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Malware used HTTP to evade detection.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7" name="Freeform 7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8" name="Group 8"/>
          <p:cNvGrpSpPr/>
          <p:nvPr/>
        </p:nvGrpSpPr>
        <p:grpSpPr>
          <a:xfrm>
            <a:off x="992238" y="1300162"/>
            <a:ext cx="9445526" cy="1771947"/>
            <a:chOff x="0" y="0"/>
            <a:chExt cx="12594035" cy="236259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12594035" cy="23816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Visual Aids: Forensic Analysis</a:t>
              </a:r>
            </a:p>
          </p:txBody>
        </p:sp>
      </p:grpSp>
      <p:sp>
        <p:nvSpPr>
          <p:cNvPr id="11" name="Freeform 11" descr="preencoded.png"/>
          <p:cNvSpPr/>
          <p:nvPr/>
        </p:nvSpPr>
        <p:spPr>
          <a:xfrm>
            <a:off x="992238" y="3497312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7" y="0"/>
                </a:lnTo>
                <a:lnTo>
                  <a:pt x="1417587" y="1701106"/>
                </a:lnTo>
                <a:lnTo>
                  <a:pt x="0" y="17011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5" b="-55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12" name="Group 12"/>
          <p:cNvGrpSpPr/>
          <p:nvPr/>
        </p:nvGrpSpPr>
        <p:grpSpPr>
          <a:xfrm>
            <a:off x="2835027" y="3780830"/>
            <a:ext cx="3544044" cy="442912"/>
            <a:chOff x="0" y="0"/>
            <a:chExt cx="4725392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Disk Imaging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835027" y="4393852"/>
            <a:ext cx="7602736" cy="453629"/>
            <a:chOff x="0" y="0"/>
            <a:chExt cx="10136982" cy="60483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10136982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Recovered deleted files from USB and hard drive.</a:t>
              </a:r>
            </a:p>
          </p:txBody>
        </p:sp>
      </p:grpSp>
      <p:sp>
        <p:nvSpPr>
          <p:cNvPr id="18" name="Freeform 18" descr="preencoded.png"/>
          <p:cNvSpPr/>
          <p:nvPr/>
        </p:nvSpPr>
        <p:spPr>
          <a:xfrm>
            <a:off x="992238" y="5198417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7" y="0"/>
                </a:lnTo>
                <a:lnTo>
                  <a:pt x="1417587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55" b="-55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19" name="Group 19"/>
          <p:cNvGrpSpPr/>
          <p:nvPr/>
        </p:nvGrpSpPr>
        <p:grpSpPr>
          <a:xfrm>
            <a:off x="2835027" y="5481935"/>
            <a:ext cx="3544044" cy="442912"/>
            <a:chOff x="0" y="0"/>
            <a:chExt cx="4725392" cy="59055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Memory Dump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2835027" y="6094959"/>
            <a:ext cx="7602736" cy="453629"/>
            <a:chOff x="0" y="0"/>
            <a:chExt cx="10136982" cy="60483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85725"/>
              <a:ext cx="10136982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Identified malicious dow.exe process in memory.</a:t>
              </a:r>
            </a:p>
          </p:txBody>
        </p:sp>
      </p:grpSp>
      <p:sp>
        <p:nvSpPr>
          <p:cNvPr id="25" name="Freeform 25" descr="preencoded.png"/>
          <p:cNvSpPr/>
          <p:nvPr/>
        </p:nvSpPr>
        <p:spPr>
          <a:xfrm>
            <a:off x="992238" y="6899522"/>
            <a:ext cx="1417588" cy="2087315"/>
          </a:xfrm>
          <a:custGeom>
            <a:avLst/>
            <a:gdLst/>
            <a:ahLst/>
            <a:cxnLst/>
            <a:rect l="l" t="t" r="r" b="b"/>
            <a:pathLst>
              <a:path w="1417588" h="2087315">
                <a:moveTo>
                  <a:pt x="0" y="0"/>
                </a:moveTo>
                <a:lnTo>
                  <a:pt x="1417587" y="0"/>
                </a:lnTo>
                <a:lnTo>
                  <a:pt x="1417587" y="2087316"/>
                </a:lnTo>
                <a:lnTo>
                  <a:pt x="0" y="208731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89" r="-89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26" name="Group 26"/>
          <p:cNvGrpSpPr/>
          <p:nvPr/>
        </p:nvGrpSpPr>
        <p:grpSpPr>
          <a:xfrm>
            <a:off x="2835027" y="7183041"/>
            <a:ext cx="3544044" cy="442912"/>
            <a:chOff x="0" y="0"/>
            <a:chExt cx="4725392" cy="59055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Network Capture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2835027" y="7796064"/>
            <a:ext cx="7602736" cy="907256"/>
            <a:chOff x="0" y="0"/>
            <a:chExt cx="10136982" cy="120967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136982" cy="1209675"/>
            </a:xfrm>
            <a:custGeom>
              <a:avLst/>
              <a:gdLst/>
              <a:ahLst/>
              <a:cxnLst/>
              <a:rect l="l" t="t" r="r" b="b"/>
              <a:pathLst>
                <a:path w="10136982" h="1209675">
                  <a:moveTo>
                    <a:pt x="0" y="0"/>
                  </a:moveTo>
                  <a:lnTo>
                    <a:pt x="10136982" y="0"/>
                  </a:lnTo>
                  <a:lnTo>
                    <a:pt x="1013698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85725"/>
              <a:ext cx="10136982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Tracked malware download and encrypted data exfiltration.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7" name="Group 7"/>
          <p:cNvGrpSpPr/>
          <p:nvPr/>
        </p:nvGrpSpPr>
        <p:grpSpPr>
          <a:xfrm>
            <a:off x="7850237" y="2485579"/>
            <a:ext cx="7088237" cy="885974"/>
            <a:chOff x="0" y="0"/>
            <a:chExt cx="9450983" cy="11812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Lessons Learned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850237" y="3796754"/>
            <a:ext cx="4581079" cy="2087315"/>
            <a:chOff x="0" y="0"/>
            <a:chExt cx="6108105" cy="278308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108192" cy="2783078"/>
            </a:xfrm>
            <a:custGeom>
              <a:avLst/>
              <a:gdLst/>
              <a:ahLst/>
              <a:cxnLst/>
              <a:rect l="l" t="t" r="r" b="b"/>
              <a:pathLst>
                <a:path w="6108192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423" y="0"/>
                  </a:lnTo>
                  <a:cubicBezTo>
                    <a:pt x="6082792" y="0"/>
                    <a:pt x="6108192" y="25400"/>
                    <a:pt x="6108192" y="56769"/>
                  </a:cubicBezTo>
                  <a:lnTo>
                    <a:pt x="6108192" y="2726309"/>
                  </a:lnTo>
                  <a:cubicBezTo>
                    <a:pt x="6108192" y="2757678"/>
                    <a:pt x="6082792" y="2783078"/>
                    <a:pt x="605142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133755" y="4080272"/>
            <a:ext cx="3544044" cy="442912"/>
            <a:chOff x="0" y="0"/>
            <a:chExt cx="4725392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Accidental Infection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133755" y="4693295"/>
            <a:ext cx="4014044" cy="907256"/>
            <a:chOff x="0" y="0"/>
            <a:chExt cx="5352058" cy="120967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352058" cy="1209675"/>
            </a:xfrm>
            <a:custGeom>
              <a:avLst/>
              <a:gdLst/>
              <a:ahLst/>
              <a:cxnLst/>
              <a:rect l="l" t="t" r="r" b="b"/>
              <a:pathLst>
                <a:path w="5352058" h="1209675">
                  <a:moveTo>
                    <a:pt x="0" y="0"/>
                  </a:moveTo>
                  <a:lnTo>
                    <a:pt x="5352058" y="0"/>
                  </a:lnTo>
                  <a:lnTo>
                    <a:pt x="535205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5352058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Malware likely downloaded via malicious redirection link.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714834" y="3796754"/>
            <a:ext cx="4581079" cy="2087315"/>
            <a:chOff x="0" y="0"/>
            <a:chExt cx="6108105" cy="278308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108192" cy="2783078"/>
            </a:xfrm>
            <a:custGeom>
              <a:avLst/>
              <a:gdLst/>
              <a:ahLst/>
              <a:cxnLst/>
              <a:rect l="l" t="t" r="r" b="b"/>
              <a:pathLst>
                <a:path w="6108192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423" y="0"/>
                  </a:lnTo>
                  <a:cubicBezTo>
                    <a:pt x="6082792" y="0"/>
                    <a:pt x="6108192" y="25400"/>
                    <a:pt x="6108192" y="56769"/>
                  </a:cubicBezTo>
                  <a:lnTo>
                    <a:pt x="6108192" y="2726309"/>
                  </a:lnTo>
                  <a:cubicBezTo>
                    <a:pt x="6108192" y="2757678"/>
                    <a:pt x="6082792" y="2783078"/>
                    <a:pt x="605142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998351" y="4080272"/>
            <a:ext cx="3544044" cy="442912"/>
            <a:chOff x="0" y="0"/>
            <a:chExt cx="472539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Importance of EDR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998351" y="4693295"/>
            <a:ext cx="4014044" cy="907256"/>
            <a:chOff x="0" y="0"/>
            <a:chExt cx="5352058" cy="120967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352058" cy="1209675"/>
            </a:xfrm>
            <a:custGeom>
              <a:avLst/>
              <a:gdLst/>
              <a:ahLst/>
              <a:cxnLst/>
              <a:rect l="l" t="t" r="r" b="b"/>
              <a:pathLst>
                <a:path w="5352058" h="1209675">
                  <a:moveTo>
                    <a:pt x="0" y="0"/>
                  </a:moveTo>
                  <a:lnTo>
                    <a:pt x="5352058" y="0"/>
                  </a:lnTo>
                  <a:lnTo>
                    <a:pt x="535205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85725"/>
              <a:ext cx="5352058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Endpoint detection and response tools are critical.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850237" y="6167586"/>
            <a:ext cx="9445526" cy="1633686"/>
            <a:chOff x="0" y="0"/>
            <a:chExt cx="12594035" cy="217824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2593955" cy="2178177"/>
            </a:xfrm>
            <a:custGeom>
              <a:avLst/>
              <a:gdLst/>
              <a:ahLst/>
              <a:cxnLst/>
              <a:rect l="l" t="t" r="r" b="b"/>
              <a:pathLst>
                <a:path w="12593955" h="217817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2121535"/>
                  </a:lnTo>
                  <a:cubicBezTo>
                    <a:pt x="12593955" y="2152904"/>
                    <a:pt x="12568555" y="2178177"/>
                    <a:pt x="12537313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8133755" y="6451104"/>
            <a:ext cx="3544044" cy="442912"/>
            <a:chOff x="0" y="0"/>
            <a:chExt cx="4725392" cy="59055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Employee Training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8133755" y="7064127"/>
            <a:ext cx="8878491" cy="453629"/>
            <a:chOff x="0" y="0"/>
            <a:chExt cx="11837988" cy="604838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1837988" cy="604838"/>
            </a:xfrm>
            <a:custGeom>
              <a:avLst/>
              <a:gdLst/>
              <a:ahLst/>
              <a:cxnLst/>
              <a:rect l="l" t="t" r="r" b="b"/>
              <a:pathLst>
                <a:path w="11837988" h="604838">
                  <a:moveTo>
                    <a:pt x="0" y="0"/>
                  </a:moveTo>
                  <a:lnTo>
                    <a:pt x="11837988" y="0"/>
                  </a:lnTo>
                  <a:lnTo>
                    <a:pt x="118379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85725"/>
              <a:ext cx="1183798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Phishing and social engineering awareness is essential.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18288000" cy="3544044"/>
          </a:xfrm>
          <a:custGeom>
            <a:avLst/>
            <a:gdLst/>
            <a:ahLst/>
            <a:cxnLst/>
            <a:rect l="l" t="t" r="r" b="b"/>
            <a:pathLst>
              <a:path w="18288000" h="3544044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" r="-10"/>
            </a:stretch>
          </a:blipFill>
        </p:spPr>
        <p:txBody>
          <a:bodyPr/>
          <a:lstStyle/>
          <a:p>
            <a:endParaRPr lang="en-AE"/>
          </a:p>
        </p:txBody>
      </p:sp>
      <p:grpSp>
        <p:nvGrpSpPr>
          <p:cNvPr id="7" name="Group 7"/>
          <p:cNvGrpSpPr/>
          <p:nvPr/>
        </p:nvGrpSpPr>
        <p:grpSpPr>
          <a:xfrm>
            <a:off x="992238" y="4037408"/>
            <a:ext cx="11785998" cy="1434110"/>
            <a:chOff x="0" y="-730848"/>
            <a:chExt cx="15714664" cy="191214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714664" cy="1181298"/>
            </a:xfrm>
            <a:custGeom>
              <a:avLst/>
              <a:gdLst/>
              <a:ahLst/>
              <a:cxnLst/>
              <a:rect l="l" t="t" r="r" b="b"/>
              <a:pathLst>
                <a:path w="15714664" h="1181298">
                  <a:moveTo>
                    <a:pt x="0" y="0"/>
                  </a:moveTo>
                  <a:lnTo>
                    <a:pt x="15714664" y="0"/>
                  </a:lnTo>
                  <a:lnTo>
                    <a:pt x="1571466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" y="-730848"/>
              <a:ext cx="15714663" cy="12003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030303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Next Steps and Recommendations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5896719"/>
            <a:ext cx="637878" cy="637877"/>
            <a:chOff x="0" y="0"/>
            <a:chExt cx="850503" cy="85050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913632" y="5994052"/>
            <a:ext cx="3564136" cy="442912"/>
            <a:chOff x="0" y="0"/>
            <a:chExt cx="4752182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52182" cy="590550"/>
            </a:xfrm>
            <a:custGeom>
              <a:avLst/>
              <a:gdLst/>
              <a:ahLst/>
              <a:cxnLst/>
              <a:rect l="l" t="t" r="r" b="b"/>
              <a:pathLst>
                <a:path w="4752182" h="590550">
                  <a:moveTo>
                    <a:pt x="0" y="0"/>
                  </a:moveTo>
                  <a:lnTo>
                    <a:pt x="4752182" y="0"/>
                  </a:lnTo>
                  <a:lnTo>
                    <a:pt x="475218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475218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Deploy HIDS and EDR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913632" y="6607076"/>
            <a:ext cx="7053262" cy="453629"/>
            <a:chOff x="0" y="0"/>
            <a:chExt cx="9404350" cy="60483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404350" cy="604838"/>
            </a:xfrm>
            <a:custGeom>
              <a:avLst/>
              <a:gdLst/>
              <a:ahLst/>
              <a:cxnLst/>
              <a:rect l="l" t="t" r="r" b="b"/>
              <a:pathLst>
                <a:path w="9404350" h="604838">
                  <a:moveTo>
                    <a:pt x="0" y="0"/>
                  </a:moveTo>
                  <a:lnTo>
                    <a:pt x="9404350" y="0"/>
                  </a:lnTo>
                  <a:lnTo>
                    <a:pt x="940435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9404350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Enhance endpoint security and monitoring.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321254" y="5896719"/>
            <a:ext cx="637877" cy="637877"/>
            <a:chOff x="0" y="0"/>
            <a:chExt cx="850503" cy="85050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0242649" y="5994052"/>
            <a:ext cx="3856434" cy="442912"/>
            <a:chOff x="0" y="0"/>
            <a:chExt cx="514191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141912" cy="590550"/>
            </a:xfrm>
            <a:custGeom>
              <a:avLst/>
              <a:gdLst/>
              <a:ahLst/>
              <a:cxnLst/>
              <a:rect l="l" t="t" r="r" b="b"/>
              <a:pathLst>
                <a:path w="5141912" h="590550">
                  <a:moveTo>
                    <a:pt x="0" y="0"/>
                  </a:moveTo>
                  <a:lnTo>
                    <a:pt x="5141912" y="0"/>
                  </a:lnTo>
                  <a:lnTo>
                    <a:pt x="514191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"/>
              <a:ext cx="514191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Enforce Least Privilege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242649" y="6607076"/>
            <a:ext cx="7053262" cy="453629"/>
            <a:chOff x="0" y="0"/>
            <a:chExt cx="9404350" cy="60483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9404350" cy="604838"/>
            </a:xfrm>
            <a:custGeom>
              <a:avLst/>
              <a:gdLst/>
              <a:ahLst/>
              <a:cxnLst/>
              <a:rect l="l" t="t" r="r" b="b"/>
              <a:pathLst>
                <a:path w="9404350" h="604838">
                  <a:moveTo>
                    <a:pt x="0" y="0"/>
                  </a:moveTo>
                  <a:lnTo>
                    <a:pt x="9404350" y="0"/>
                  </a:lnTo>
                  <a:lnTo>
                    <a:pt x="940435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85725"/>
              <a:ext cx="9404350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Limit user access to reduce insider risks.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92238" y="7627739"/>
            <a:ext cx="637878" cy="637877"/>
            <a:chOff x="0" y="0"/>
            <a:chExt cx="850503" cy="85050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913632" y="7725072"/>
            <a:ext cx="4185494" cy="442912"/>
            <a:chOff x="0" y="0"/>
            <a:chExt cx="5580658" cy="59055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5580658" cy="590550"/>
            </a:xfrm>
            <a:custGeom>
              <a:avLst/>
              <a:gdLst/>
              <a:ahLst/>
              <a:cxnLst/>
              <a:rect l="l" t="t" r="r" b="b"/>
              <a:pathLst>
                <a:path w="5580658" h="590550">
                  <a:moveTo>
                    <a:pt x="0" y="0"/>
                  </a:moveTo>
                  <a:lnTo>
                    <a:pt x="5580658" y="0"/>
                  </a:lnTo>
                  <a:lnTo>
                    <a:pt x="558065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9525"/>
              <a:ext cx="5580658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Implement Web Filtering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913632" y="8338096"/>
            <a:ext cx="7053262" cy="453629"/>
            <a:chOff x="0" y="0"/>
            <a:chExt cx="9404350" cy="604838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9404350" cy="604838"/>
            </a:xfrm>
            <a:custGeom>
              <a:avLst/>
              <a:gdLst/>
              <a:ahLst/>
              <a:cxnLst/>
              <a:rect l="l" t="t" r="r" b="b"/>
              <a:pathLst>
                <a:path w="9404350" h="604838">
                  <a:moveTo>
                    <a:pt x="0" y="0"/>
                  </a:moveTo>
                  <a:lnTo>
                    <a:pt x="9404350" y="0"/>
                  </a:lnTo>
                  <a:lnTo>
                    <a:pt x="940435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85725"/>
              <a:ext cx="9404350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Block malicious redirects and suspicious sites.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9321254" y="7627739"/>
            <a:ext cx="637877" cy="637877"/>
            <a:chOff x="0" y="0"/>
            <a:chExt cx="850503" cy="850503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0242649" y="7725072"/>
            <a:ext cx="3544044" cy="442912"/>
            <a:chOff x="0" y="0"/>
            <a:chExt cx="4725392" cy="59055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64646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Regular Training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0242649" y="8338096"/>
            <a:ext cx="7053262" cy="907256"/>
            <a:chOff x="0" y="0"/>
            <a:chExt cx="9404350" cy="1209675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9404350" cy="1209675"/>
            </a:xfrm>
            <a:custGeom>
              <a:avLst/>
              <a:gdLst/>
              <a:ahLst/>
              <a:cxnLst/>
              <a:rect l="l" t="t" r="r" b="b"/>
              <a:pathLst>
                <a:path w="9404350" h="1209675">
                  <a:moveTo>
                    <a:pt x="0" y="0"/>
                  </a:moveTo>
                  <a:lnTo>
                    <a:pt x="9404350" y="0"/>
                  </a:lnTo>
                  <a:lnTo>
                    <a:pt x="9404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85725"/>
              <a:ext cx="9404350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b="1">
                  <a:solidFill>
                    <a:srgbClr val="464646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Educate employees on phishing and social engineering.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657434" y="1436380"/>
            <a:ext cx="8973132" cy="7414240"/>
          </a:xfrm>
          <a:custGeom>
            <a:avLst/>
            <a:gdLst/>
            <a:ahLst/>
            <a:cxnLst/>
            <a:rect l="l" t="t" r="r" b="b"/>
            <a:pathLst>
              <a:path w="8973132" h="7414240">
                <a:moveTo>
                  <a:pt x="0" y="0"/>
                </a:moveTo>
                <a:lnTo>
                  <a:pt x="8973132" y="0"/>
                </a:lnTo>
                <a:lnTo>
                  <a:pt x="8973132" y="7414240"/>
                </a:lnTo>
                <a:lnTo>
                  <a:pt x="0" y="74142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287</Words>
  <Application>Microsoft Office PowerPoint</Application>
  <PresentationFormat>Custom</PresentationFormat>
  <Paragraphs>81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DM Sans Bold</vt:lpstr>
      <vt:lpstr>Calibri</vt:lpstr>
      <vt:lpstr>Inter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Insider-Data-Breach-A-Forensic-Investigation.pptx</dc:title>
  <cp:lastModifiedBy>u2022644</cp:lastModifiedBy>
  <cp:revision>2</cp:revision>
  <dcterms:created xsi:type="dcterms:W3CDTF">2006-08-16T00:00:00Z</dcterms:created>
  <dcterms:modified xsi:type="dcterms:W3CDTF">2025-05-05T18:19:00Z</dcterms:modified>
  <dc:identifier>DAGmmeqr-vo</dc:identifier>
</cp:coreProperties>
</file>

<file path=docProps/thumbnail.jpeg>
</file>